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6" r:id="rId9"/>
    <p:sldId id="265" r:id="rId10"/>
    <p:sldId id="263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1" autoAdjust="0"/>
    <p:restoredTop sz="94434" autoAdjust="0"/>
  </p:normalViewPr>
  <p:slideViewPr>
    <p:cSldViewPr snapToGrid="0">
      <p:cViewPr>
        <p:scale>
          <a:sx n="70" d="100"/>
          <a:sy n="70" d="100"/>
        </p:scale>
        <p:origin x="660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091CBC4-2087-4AC0-887C-9DABCAF5F27F}" type="datetimeFigureOut">
              <a:rPr lang="ru-RU" smtClean="0"/>
              <a:t>05.10.2022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D69C78B-9D80-4898-9CD2-D08D99D24C2C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04988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3410">
        <p15:prstTrans prst="airplane"/>
      </p:transition>
    </mc:Choice>
    <mc:Fallback xmlns="">
      <p:transition spd="slow" advTm="2341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1CBC4-2087-4AC0-887C-9DABCAF5F27F}" type="datetimeFigureOut">
              <a:rPr lang="ru-RU" smtClean="0"/>
              <a:t>05.10.2022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9C78B-9D80-4898-9CD2-D08D99D24C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07791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3410">
        <p15:prstTrans prst="airplane"/>
      </p:transition>
    </mc:Choice>
    <mc:Fallback xmlns="">
      <p:transition spd="slow" advTm="2341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1CBC4-2087-4AC0-887C-9DABCAF5F27F}" type="datetimeFigureOut">
              <a:rPr lang="ru-RU" smtClean="0"/>
              <a:t>05.10.2022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9C78B-9D80-4898-9CD2-D08D99D24C2C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22239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3410">
        <p15:prstTrans prst="airplane"/>
      </p:transition>
    </mc:Choice>
    <mc:Fallback xmlns="">
      <p:transition spd="slow" advTm="2341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1CBC4-2087-4AC0-887C-9DABCAF5F27F}" type="datetimeFigureOut">
              <a:rPr lang="ru-RU" smtClean="0"/>
              <a:t>05.10.2022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9C78B-9D80-4898-9CD2-D08D99D24C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26830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3410">
        <p15:prstTrans prst="airplane"/>
      </p:transition>
    </mc:Choice>
    <mc:Fallback xmlns="">
      <p:transition spd="slow" advTm="2341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1CBC4-2087-4AC0-887C-9DABCAF5F27F}" type="datetimeFigureOut">
              <a:rPr lang="ru-RU" smtClean="0"/>
              <a:t>05.10.2022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9C78B-9D80-4898-9CD2-D08D99D24C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125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3410">
        <p15:prstTrans prst="airplane"/>
      </p:transition>
    </mc:Choice>
    <mc:Fallback xmlns="">
      <p:transition spd="slow" advTm="2341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1CBC4-2087-4AC0-887C-9DABCAF5F27F}" type="datetimeFigureOut">
              <a:rPr lang="ru-RU" smtClean="0"/>
              <a:t>05.10.2022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9C78B-9D80-4898-9CD2-D08D99D24C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14931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3410">
        <p15:prstTrans prst="airplane"/>
      </p:transition>
    </mc:Choice>
    <mc:Fallback xmlns="">
      <p:transition spd="slow" advTm="2341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1CBC4-2087-4AC0-887C-9DABCAF5F27F}" type="datetimeFigureOut">
              <a:rPr lang="ru-RU" smtClean="0"/>
              <a:t>05.10.2022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9C78B-9D80-4898-9CD2-D08D99D24C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90564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3410">
        <p15:prstTrans prst="airplane"/>
      </p:transition>
    </mc:Choice>
    <mc:Fallback xmlns="">
      <p:transition spd="slow" advTm="2341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1CBC4-2087-4AC0-887C-9DABCAF5F27F}" type="datetimeFigureOut">
              <a:rPr lang="ru-RU" smtClean="0"/>
              <a:t>05.10.2022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9C78B-9D80-4898-9CD2-D08D99D24C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3979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3410">
        <p15:prstTrans prst="airplane"/>
      </p:transition>
    </mc:Choice>
    <mc:Fallback xmlns="">
      <p:transition spd="slow" advTm="2341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1CBC4-2087-4AC0-887C-9DABCAF5F27F}" type="datetimeFigureOut">
              <a:rPr lang="ru-RU" smtClean="0"/>
              <a:t>05.10.2022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9C78B-9D80-4898-9CD2-D08D99D24C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17023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3410">
        <p15:prstTrans prst="airplane"/>
      </p:transition>
    </mc:Choice>
    <mc:Fallback xmlns="">
      <p:transition spd="slow" advTm="2341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1CBC4-2087-4AC0-887C-9DABCAF5F27F}" type="datetimeFigureOut">
              <a:rPr lang="ru-RU" smtClean="0"/>
              <a:t>05.10.2022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9C78B-9D80-4898-9CD2-D08D99D24C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8698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3410">
        <p15:prstTrans prst="airplane"/>
      </p:transition>
    </mc:Choice>
    <mc:Fallback xmlns="">
      <p:transition spd="slow" advTm="2341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1CBC4-2087-4AC0-887C-9DABCAF5F27F}" type="datetimeFigureOut">
              <a:rPr lang="ru-RU" smtClean="0"/>
              <a:t>05.10.2022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9C78B-9D80-4898-9CD2-D08D99D24C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846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3410">
        <p15:prstTrans prst="airplane"/>
      </p:transition>
    </mc:Choice>
    <mc:Fallback xmlns="">
      <p:transition spd="slow" advTm="2341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E091CBC4-2087-4AC0-887C-9DABCAF5F27F}" type="datetimeFigureOut">
              <a:rPr lang="ru-RU" smtClean="0"/>
              <a:t>05.10.2022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2D69C78B-9D80-4898-9CD2-D08D99D24C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0441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7" r:id="rId1"/>
    <p:sldLayoutId id="2147484028" r:id="rId2"/>
    <p:sldLayoutId id="2147484029" r:id="rId3"/>
    <p:sldLayoutId id="2147484030" r:id="rId4"/>
    <p:sldLayoutId id="2147484031" r:id="rId5"/>
    <p:sldLayoutId id="2147484032" r:id="rId6"/>
    <p:sldLayoutId id="2147484033" r:id="rId7"/>
    <p:sldLayoutId id="2147484034" r:id="rId8"/>
    <p:sldLayoutId id="2147484035" r:id="rId9"/>
    <p:sldLayoutId id="2147484036" r:id="rId10"/>
    <p:sldLayoutId id="2147484037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3410">
        <p15:prstTrans prst="airplane"/>
      </p:transition>
    </mc:Choice>
    <mc:Fallback xmlns="">
      <p:transition spd="slow" advTm="2341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49250" y="618285"/>
            <a:ext cx="9144000" cy="74800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2000" b="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дошкольное образовательное учреждение </a:t>
            </a:r>
            <a:br>
              <a:rPr lang="ru-RU" sz="2000" b="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 сад 271 Краснооктябрьского района Волгограда»</a:t>
            </a:r>
            <a:endParaRPr lang="ru-RU" sz="2000" b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68191" y="1882657"/>
            <a:ext cx="9144000" cy="394854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Консультация для родителей</a:t>
            </a:r>
          </a:p>
          <a:p>
            <a:pPr>
              <a:lnSpc>
                <a:spcPct val="100000"/>
              </a:lnSpc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организации питания ребенка дошкольного 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возраста</a:t>
            </a:r>
          </a:p>
          <a:p>
            <a:pPr>
              <a:lnSpc>
                <a:spcPct val="100000"/>
              </a:lnSpc>
            </a:pPr>
            <a:endParaRPr lang="ru-RU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0000"/>
              </a:lnSpc>
            </a:pPr>
            <a:r>
              <a:rPr lang="ru-RU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Калиева</a:t>
            </a:r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Светлана </a:t>
            </a:r>
            <a:r>
              <a:rPr lang="ru-RU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Осоровна</a:t>
            </a:r>
            <a:endParaRPr lang="ru-RU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0000"/>
              </a:lnSpc>
            </a:pPr>
            <a:r>
              <a:rPr lang="ru-RU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Каптелова</a:t>
            </a:r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Наталия Владимировна</a:t>
            </a:r>
          </a:p>
          <a:p>
            <a:pPr algn="r">
              <a:lnSpc>
                <a:spcPct val="100000"/>
              </a:lnSpc>
            </a:pPr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воспитатели подготовительной группы №13</a:t>
            </a: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788" y="3289399"/>
            <a:ext cx="4320277" cy="3058174"/>
          </a:xfrm>
          <a:prstGeom prst="rect">
            <a:avLst/>
          </a:prstGeom>
        </p:spPr>
      </p:pic>
      <p:pic>
        <p:nvPicPr>
          <p:cNvPr id="6" name="StudioKolomna_-_Summer_Romantic_Ukulel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154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8000">
        <p14:reveal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Шаблон презентации «Цветной дым» - скачать шаблон PowerPoint бесплатн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64322" y="862298"/>
            <a:ext cx="5498772" cy="5512743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</a:rPr>
              <a:t>Оптимальное (здоровое) питание детей является необходимым условием обеспечения их здоровья, устойчивости к воздействию инфекций и других неблагоприятных факторов и способности к обучению во </a:t>
            </a:r>
            <a:r>
              <a:rPr lang="ru-RU" dirty="0">
                <a:solidFill>
                  <a:schemeClr val="tx1"/>
                </a:solidFill>
              </a:rPr>
              <a:t>в</a:t>
            </a:r>
            <a:r>
              <a:rPr lang="ru-RU" dirty="0" smtClean="0">
                <a:solidFill>
                  <a:schemeClr val="tx1"/>
                </a:solidFill>
              </a:rPr>
              <a:t>се </a:t>
            </a:r>
            <a:r>
              <a:rPr lang="ru-RU" dirty="0">
                <a:solidFill>
                  <a:schemeClr val="tx1"/>
                </a:solidFill>
              </a:rPr>
              <a:t>возрастные периоды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21391" y="1224887"/>
            <a:ext cx="5877635" cy="4408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27496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4000" advTm="10000">
        <p15:prstTrans prst="curtains"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2" descr="Шаблон презентации «Цветной дым» - скачать шаблон PowerPoint бесплатн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43631" y="427754"/>
            <a:ext cx="10136751" cy="606319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При организации питания ребенка дошкольного возраста следует учитывать следующее:                                                                                         </a:t>
            </a:r>
            <a:r>
              <a:rPr lang="ru-RU" dirty="0" smtClean="0">
                <a:solidFill>
                  <a:schemeClr val="tx1"/>
                </a:solidFill>
              </a:rPr>
              <a:t>                                                          </a:t>
            </a:r>
            <a:r>
              <a:rPr lang="ru-RU" dirty="0" smtClean="0">
                <a:solidFill>
                  <a:schemeClr val="tx1"/>
                </a:solidFill>
                <a:sym typeface="Symbol" panose="05050102010706020507" pitchFamily="18" charset="2"/>
              </a:rPr>
              <a:t>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не допускайте, чтобы ребенок переедал или же испытывал чувство голода;                                                                                                                    </a:t>
            </a:r>
            <a:r>
              <a:rPr lang="ru-RU" dirty="0">
                <a:solidFill>
                  <a:schemeClr val="tx1"/>
                </a:solidFill>
                <a:sym typeface="Symbol" panose="05050102010706020507" pitchFamily="18" charset="2"/>
              </a:rPr>
              <a:t></a:t>
            </a:r>
            <a:r>
              <a:rPr lang="ru-RU" dirty="0">
                <a:solidFill>
                  <a:schemeClr val="tx1"/>
                </a:solidFill>
              </a:rPr>
              <a:t> научитесь правильно дозировать количество каждого блюда;                                    </a:t>
            </a:r>
            <a:r>
              <a:rPr lang="ru-RU" dirty="0">
                <a:solidFill>
                  <a:schemeClr val="tx1"/>
                </a:solidFill>
                <a:sym typeface="Symbol" panose="05050102010706020507" pitchFamily="18" charset="2"/>
              </a:rPr>
              <a:t></a:t>
            </a:r>
            <a:r>
              <a:rPr lang="ru-RU" dirty="0">
                <a:solidFill>
                  <a:schemeClr val="tx1"/>
                </a:solidFill>
              </a:rPr>
              <a:t> можно предлагать ребенку пить натощак воду комнатной температуры (несколько маленьких глотков);                                                                                   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                           </a:t>
            </a:r>
            <a:r>
              <a:rPr lang="ru-RU" dirty="0" smtClean="0">
                <a:solidFill>
                  <a:schemeClr val="tx1"/>
                </a:solidFill>
                <a:sym typeface="Symbol" panose="05050102010706020507" pitchFamily="18" charset="2"/>
              </a:rPr>
              <a:t>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если ребенок проголодается между завтраком и обедом, желательно предлагать ему сухофрукты, сырые овощи, фрукты, сухарики, галетное печенье, сок с мякотью, фруктовое пюре, кефир, НО НЕ : СЛАДКИЙ ЧАЙ, БУЛОЧКИ, СЛАДКОЕ ПЕЧЕНЬЕ, БУТЕРБРОДЫ, КОНФЕТЫ, ВАРЕНЬЕ;                        </a:t>
            </a:r>
            <a:r>
              <a:rPr lang="ru-RU" dirty="0">
                <a:solidFill>
                  <a:schemeClr val="tx1"/>
                </a:solidFill>
                <a:sym typeface="Symbol" panose="05050102010706020507" pitchFamily="18" charset="2"/>
              </a:rPr>
              <a:t></a:t>
            </a:r>
            <a:r>
              <a:rPr lang="ru-RU" dirty="0">
                <a:solidFill>
                  <a:schemeClr val="tx1"/>
                </a:solidFill>
              </a:rPr>
              <a:t> если ребенок хочет пить, лучше всего утоляет жажду минеральная вода, отвар шиповника, настои из листьев смородины, земляники, хлебный квас, НО НЕ: КОМПОТЫ, КИСЕЛИ, СЛАДКИЕ НАПИТКИ;                                                                                  </a:t>
            </a:r>
            <a:r>
              <a:rPr lang="ru-RU" dirty="0">
                <a:solidFill>
                  <a:schemeClr val="tx1"/>
                </a:solidFill>
                <a:sym typeface="Symbol" panose="05050102010706020507" pitchFamily="18" charset="2"/>
              </a:rPr>
              <a:t></a:t>
            </a:r>
            <a:r>
              <a:rPr lang="ru-RU" dirty="0">
                <a:solidFill>
                  <a:schemeClr val="tx1"/>
                </a:solidFill>
              </a:rPr>
              <a:t> не заставляйте малыша есть через силу.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1392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18000">
        <p15:prstTrans prst="airplane"/>
      </p:transition>
    </mc:Choice>
    <mc:Fallback>
      <p:transition spd="slow" advTm="1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2" descr="Шаблон презентации «Цветной дым» - скачать шаблон PowerPoint бесплатн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75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72119" y="202022"/>
            <a:ext cx="5850041" cy="6417142"/>
          </a:xfrm>
        </p:spPr>
        <p:txBody>
          <a:bodyPr>
            <a:normAutofit fontScale="77500" lnSpcReduction="20000"/>
          </a:bodyPr>
          <a:lstStyle/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ru-RU" sz="3100" dirty="0">
                <a:solidFill>
                  <a:schemeClr val="tx1"/>
                </a:solidFill>
              </a:rPr>
              <a:t>Если вашим детям объяснения не помогают, понаблюдайте за ними, поищите причину (плохое настроение, плохое самочувствие, озабоченность своими проблемами, незнакомое блюдо, нелюбимый продукт, высказанное кем-то отрицательное мнение о еде и т.д.) Не следует наказывать ребенка, лишая его любимой пищи. Помните! Дети очень внимательны, они все видят и слышат. Следите за своими репликами о пище. О пище можно говорить только хорошо. Во время еды все должно быть сосредоточено на этом процессе, для ребенка это довольно - таки сложное дело. НЕ ЗАБЫВАЙТЕ хвалить детей за аккуратность, неторопливость, культурные навыки. НЕ ФИКСИРУЙТЕ во время еды внимание ребенка на неудачах (только в крайних случаях, когда это опасно для здоровья)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126197" y="1247806"/>
            <a:ext cx="5561764" cy="4171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74686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17000">
        <p15:prstTrans prst="airplane" invX="1"/>
      </p:transition>
    </mc:Choice>
    <mc:Fallback>
      <p:transition spd="slow" advTm="1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2" descr="Шаблон презентации «Цветной дым» - скачать шаблон PowerPoint бесплатн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28096" y="654778"/>
            <a:ext cx="5763904" cy="5786965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b="1" i="1" u="sng" dirty="0">
                <a:solidFill>
                  <a:srgbClr val="C00000"/>
                </a:solidFill>
              </a:rPr>
              <a:t>Прежде всего, запомним: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</a:rPr>
              <a:t>Питание </a:t>
            </a:r>
            <a:r>
              <a:rPr lang="ru-RU" dirty="0">
                <a:solidFill>
                  <a:schemeClr val="tx1"/>
                </a:solidFill>
              </a:rPr>
              <a:t>детей должно быть полноценным, содержащим в необходимых количествах белки, жиры, углеводы, минеральные вещества, витамины, воду.                                                                                                                   </a:t>
            </a:r>
            <a:endParaRPr lang="ru-RU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</a:rPr>
              <a:t>Получаемое </a:t>
            </a:r>
            <a:r>
              <a:rPr lang="ru-RU" dirty="0">
                <a:solidFill>
                  <a:schemeClr val="tx1"/>
                </a:solidFill>
              </a:rPr>
              <a:t>ребенком питание должно не только покрывать расходуемую им энергию, но и обеспечивать материал, необходимый для роста и развития организма.                                                                                                          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                                                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</a:rPr>
              <a:t>Чем </a:t>
            </a:r>
            <a:r>
              <a:rPr lang="ru-RU" dirty="0">
                <a:solidFill>
                  <a:schemeClr val="tx1"/>
                </a:solidFill>
              </a:rPr>
              <a:t>разнообразнее набор продуктов, входящих в меню, тем полноценнее удовлетворяется потребность в пище.                                                                       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                     </a:t>
            </a:r>
            <a:endParaRPr lang="ru-RU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</a:rPr>
              <a:t>Пища </a:t>
            </a:r>
            <a:r>
              <a:rPr lang="ru-RU" dirty="0">
                <a:solidFill>
                  <a:schemeClr val="tx1"/>
                </a:solidFill>
              </a:rPr>
              <a:t>должна быть не только вкусной, но и безопасной.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52403" y="1339573"/>
            <a:ext cx="5478348" cy="4108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48077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13000">
        <p15:prstTrans prst="airplane"/>
      </p:transition>
    </mc:Choice>
    <mc:Fallback>
      <p:transition spd="slow" advTm="1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2" descr="Шаблон презентации «Цветной дым» - скачать шаблон PowerPoint бесплатн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18521" y="163318"/>
            <a:ext cx="6166601" cy="3375012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1800" b="1" dirty="0">
                <a:solidFill>
                  <a:schemeClr val="tx1"/>
                </a:solidFill>
              </a:rPr>
              <a:t>Организации безопасного питания детей</a:t>
            </a:r>
            <a:r>
              <a:rPr lang="ru-RU" sz="1800" dirty="0">
                <a:solidFill>
                  <a:schemeClr val="tx1"/>
                </a:solidFill>
              </a:rPr>
              <a:t>: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chemeClr val="tx1"/>
                </a:solidFill>
              </a:rPr>
              <a:t> следить за чистотой рук детей, учить их правилам мытья рук;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chemeClr val="tx1"/>
                </a:solidFill>
              </a:rPr>
              <a:t> воду из открытого водоема, колодца пить только после предварительного кипячения, отдавать предпочтение артезианской питьевой воде расфасованной в бутылки;                                                                                            </a:t>
            </a:r>
            <a:endParaRPr lang="ru-RU" sz="1800" dirty="0">
              <a:solidFill>
                <a:schemeClr val="tx1"/>
              </a:solidFill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1800" dirty="0" smtClean="0">
                <a:solidFill>
                  <a:schemeClr val="tx1"/>
                </a:solidFill>
              </a:rPr>
              <a:t>фрукты</a:t>
            </a:r>
            <a:r>
              <a:rPr lang="ru-RU" sz="1800" dirty="0">
                <a:solidFill>
                  <a:schemeClr val="tx1"/>
                </a:solidFill>
              </a:rPr>
              <a:t>, овощи, ягоды тщательно мыть под проточной водой, затем обдавать кипятком;                                                                                                        </a:t>
            </a:r>
            <a:endParaRPr lang="ru-RU" sz="1800" dirty="0">
              <a:solidFill>
                <a:schemeClr val="tx1"/>
              </a:solidFill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chemeClr val="tx1"/>
                </a:solidFill>
              </a:rPr>
              <a:t> иметь разделочный инвентарь (ножи, разделочные доски) отдельно для сырых и вареных продуктов, для салата, хлеба;                                                         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61703" y="3780456"/>
            <a:ext cx="6851561" cy="3026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182880">
              <a:spcBef>
                <a:spcPts val="14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Ø"/>
            </a:pPr>
            <a:r>
              <a:rPr lang="ru-RU" dirty="0"/>
              <a:t> </a:t>
            </a:r>
            <a:r>
              <a:rPr lang="ru-RU" dirty="0" smtClean="0"/>
              <a:t>посуду</a:t>
            </a:r>
            <a:r>
              <a:rPr lang="ru-RU" dirty="0"/>
              <a:t>, где хранились сырые продукты, тщательно мыть с моющими средствами и ошпаривать;                                                                                        </a:t>
            </a:r>
            <a:endParaRPr lang="ru-RU" dirty="0"/>
          </a:p>
          <a:p>
            <a:pPr marL="228600" indent="-182880">
              <a:spcBef>
                <a:spcPts val="14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Ø"/>
            </a:pPr>
            <a:r>
              <a:rPr lang="ru-RU" dirty="0" smtClean="0"/>
              <a:t>не </a:t>
            </a:r>
            <a:r>
              <a:rPr lang="ru-RU" dirty="0"/>
              <a:t>допускать соприкосновения между продуктами, не прошедшими и прошедшими кулинарную обработку;                                                                         </a:t>
            </a:r>
            <a:endParaRPr lang="ru-RU" dirty="0"/>
          </a:p>
          <a:p>
            <a:pPr marL="228600" indent="-182880">
              <a:spcBef>
                <a:spcPts val="14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Ø"/>
            </a:pPr>
            <a:r>
              <a:rPr lang="ru-RU" dirty="0" smtClean="0"/>
              <a:t>упаковать </a:t>
            </a:r>
            <a:r>
              <a:rPr lang="ru-RU" dirty="0"/>
              <a:t>каждый продукт в отдельную чистую упаковку, беречь продукты от загрязнения;                                                                                                     </a:t>
            </a:r>
            <a:endParaRPr lang="ru-RU" dirty="0" smtClean="0"/>
          </a:p>
          <a:p>
            <a:pPr marL="228600" indent="-182880">
              <a:spcBef>
                <a:spcPts val="14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Ø"/>
            </a:pPr>
            <a:r>
              <a:rPr lang="ru-RU" dirty="0" smtClean="0"/>
              <a:t>содержать </a:t>
            </a:r>
            <a:r>
              <a:rPr lang="ru-RU" dirty="0"/>
              <a:t>в чистоте помещение кухни;                                                                  </a:t>
            </a:r>
            <a:endParaRPr lang="ru-RU" dirty="0" smtClean="0"/>
          </a:p>
          <a:p>
            <a:pPr marL="228600" indent="-182880">
              <a:spcBef>
                <a:spcPts val="14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Ø"/>
            </a:pPr>
            <a:r>
              <a:rPr lang="ru-RU" dirty="0" smtClean="0"/>
              <a:t>соблюдать </a:t>
            </a:r>
            <a:r>
              <a:rPr lang="ru-RU" dirty="0"/>
              <a:t>условия хранения и сроки реализации продуктов.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26776" y="4211577"/>
            <a:ext cx="2966113" cy="222458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47" r="8614"/>
          <a:stretch/>
        </p:blipFill>
        <p:spPr>
          <a:xfrm>
            <a:off x="8387484" y="210934"/>
            <a:ext cx="3502154" cy="3327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23245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18000">
        <p15:prstTrans prst="airplane" invX="1"/>
      </p:transition>
    </mc:Choice>
    <mc:Fallback>
      <p:transition spd="slow" advTm="1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2" descr="Шаблон презентации «Цветной дым» - скачать шаблон PowerPoint бесплатн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18521" y="163317"/>
            <a:ext cx="4809825" cy="6223835"/>
          </a:xfrm>
        </p:spPr>
        <p:txBody>
          <a:bodyPr>
            <a:noAutofit/>
          </a:bodyPr>
          <a:lstStyle/>
          <a:p>
            <a:pPr marL="45720" indent="0">
              <a:lnSpc>
                <a:spcPct val="110000"/>
              </a:lnSpc>
              <a:buNone/>
            </a:pPr>
            <a:r>
              <a:rPr lang="ru-RU" sz="1800" b="1" i="1" u="sng" dirty="0">
                <a:solidFill>
                  <a:srgbClr val="FF0000"/>
                </a:solidFill>
              </a:rPr>
              <a:t>Запрещенные продукты</a:t>
            </a:r>
          </a:p>
          <a:p>
            <a:pPr lvl="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chemeClr val="tx1"/>
                </a:solidFill>
              </a:rPr>
              <a:t>консервы, копчености;</a:t>
            </a:r>
          </a:p>
          <a:p>
            <a:pPr lvl="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chemeClr val="tx1"/>
                </a:solidFill>
              </a:rPr>
              <a:t>десерты (особенно на основе жирного молока);</a:t>
            </a:r>
          </a:p>
          <a:p>
            <a:pPr lvl="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chemeClr val="tx1"/>
                </a:solidFill>
              </a:rPr>
              <a:t>майонез;</a:t>
            </a:r>
          </a:p>
          <a:p>
            <a:pPr lvl="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chemeClr val="tx1"/>
                </a:solidFill>
              </a:rPr>
              <a:t>жареный картофель;</a:t>
            </a:r>
          </a:p>
          <a:p>
            <a:pPr lvl="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chemeClr val="tx1"/>
                </a:solidFill>
              </a:rPr>
              <a:t>бананы, виноград;</a:t>
            </a:r>
          </a:p>
          <a:p>
            <a:pPr lvl="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chemeClr val="tx1"/>
                </a:solidFill>
              </a:rPr>
              <a:t>острые приправы;</a:t>
            </a:r>
          </a:p>
          <a:p>
            <a:pPr lvl="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chemeClr val="tx1"/>
                </a:solidFill>
              </a:rPr>
              <a:t>сладкие напитки, имеющие синтетическое происхождение;</a:t>
            </a:r>
          </a:p>
          <a:p>
            <a:pPr lvl="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chemeClr val="tx1"/>
                </a:solidFill>
              </a:rPr>
              <a:t>конфеты, печенье, мороженое, выпечку;</a:t>
            </a:r>
          </a:p>
          <a:p>
            <a:pPr lvl="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chemeClr val="tx1"/>
                </a:solidFill>
              </a:rPr>
              <a:t>жирную пищу;</a:t>
            </a:r>
          </a:p>
          <a:p>
            <a:pPr lvl="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ru-RU" sz="1800" dirty="0" err="1">
                <a:solidFill>
                  <a:schemeClr val="tx1"/>
                </a:solidFill>
              </a:rPr>
              <a:t>фастфуд</a:t>
            </a:r>
            <a:r>
              <a:rPr lang="ru-RU" sz="1800" dirty="0">
                <a:solidFill>
                  <a:schemeClr val="tx1"/>
                </a:solidFill>
              </a:rPr>
              <a:t>, сухарики, чипсы, орешки и т.д.</a:t>
            </a:r>
          </a:p>
        </p:txBody>
      </p:sp>
      <p:sp>
        <p:nvSpPr>
          <p:cNvPr id="4" name="AutoShape 2" descr="Полезные и вредные продукты для зубов | Полезные советы - блог  стоматологической клиники Complex Dent в Киев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41"/>
          <a:stretch/>
        </p:blipFill>
        <p:spPr>
          <a:xfrm>
            <a:off x="6726181" y="296596"/>
            <a:ext cx="5173468" cy="6325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64907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10000">
        <p15:prstTrans prst="airplane"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2" descr="Шаблон презентации «Цветной дым» - скачать шаблон PowerPoint бесплатн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00728" y="199594"/>
            <a:ext cx="6946755" cy="3180128"/>
          </a:xfrm>
        </p:spPr>
        <p:txBody>
          <a:bodyPr>
            <a:noAutofit/>
          </a:bodyPr>
          <a:lstStyle/>
          <a:p>
            <a:pPr marL="45720" indent="0">
              <a:lnSpc>
                <a:spcPct val="110000"/>
              </a:lnSpc>
              <a:buNone/>
            </a:pPr>
            <a:r>
              <a:rPr lang="ru-RU" sz="2000" b="1" i="1" u="sng" dirty="0">
                <a:solidFill>
                  <a:srgbClr val="0070C0"/>
                </a:solidFill>
              </a:rPr>
              <a:t>Ограниченно можно употреблять, но только в первой половине дня: </a:t>
            </a:r>
          </a:p>
          <a:p>
            <a:pPr lvl="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1"/>
                </a:solidFill>
              </a:rPr>
              <a:t>темный шоколад, мармелад, зефир (относятся к полезным сладостям, но в маленьком количестве);</a:t>
            </a:r>
          </a:p>
          <a:p>
            <a:pPr lvl="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1"/>
                </a:solidFill>
              </a:rPr>
              <a:t>сливочное масло (только для заправки каши);</a:t>
            </a:r>
          </a:p>
          <a:p>
            <a:pPr lvl="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1"/>
                </a:solidFill>
              </a:rPr>
              <a:t>яичный белок;</a:t>
            </a:r>
          </a:p>
          <a:p>
            <a:pPr lvl="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1"/>
                </a:solidFill>
              </a:rPr>
              <a:t>масло растительное нерафинированное (исключительно в салатах).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169" b="5887"/>
          <a:stretch/>
        </p:blipFill>
        <p:spPr>
          <a:xfrm rot="5400000">
            <a:off x="123372" y="2025567"/>
            <a:ext cx="6458812" cy="28068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251" y="5022376"/>
            <a:ext cx="1901961" cy="147566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556" y="3611570"/>
            <a:ext cx="5372013" cy="2821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72722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10000">
        <p15:prstTrans prst="airplane" invX="1"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2" descr="Шаблон презентации «Цветной дым» - скачать шаблон PowerPoint бесплатн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18522" y="163317"/>
            <a:ext cx="6116028" cy="5418617"/>
          </a:xfrm>
        </p:spPr>
        <p:txBody>
          <a:bodyPr>
            <a:noAutofit/>
          </a:bodyPr>
          <a:lstStyle/>
          <a:p>
            <a:pPr marL="45720" indent="0">
              <a:lnSpc>
                <a:spcPct val="100000"/>
              </a:lnSpc>
              <a:buNone/>
            </a:pPr>
            <a:r>
              <a:rPr lang="ru-RU" sz="1800" b="1" i="1" u="sng" dirty="0">
                <a:solidFill>
                  <a:srgbClr val="00B050"/>
                </a:solidFill>
              </a:rPr>
              <a:t>Разрешенные </a:t>
            </a:r>
            <a:r>
              <a:rPr lang="ru-RU" sz="1800" b="1" i="1" u="sng" dirty="0" smtClean="0">
                <a:solidFill>
                  <a:srgbClr val="00B050"/>
                </a:solidFill>
              </a:rPr>
              <a:t>продукты:</a:t>
            </a:r>
            <a:endParaRPr lang="ru-RU" sz="1800" b="1" i="1" u="sng" dirty="0">
              <a:solidFill>
                <a:srgbClr val="00B050"/>
              </a:solidFill>
            </a:endParaRPr>
          </a:p>
          <a:p>
            <a:pPr lvl="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chemeClr val="tx1"/>
                </a:solidFill>
              </a:rPr>
              <a:t>злаковые крупы;</a:t>
            </a:r>
          </a:p>
          <a:p>
            <a:pPr lvl="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chemeClr val="tx1"/>
                </a:solidFill>
              </a:rPr>
              <a:t>овощи, фрукты, ягоды;</a:t>
            </a:r>
          </a:p>
          <a:p>
            <a:pPr lvl="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chemeClr val="tx1"/>
                </a:solidFill>
              </a:rPr>
              <a:t>бобовые;</a:t>
            </a:r>
          </a:p>
          <a:p>
            <a:pPr lvl="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chemeClr val="tx1"/>
                </a:solidFill>
              </a:rPr>
              <a:t>нежирная молочная и кисломолочная продукция;</a:t>
            </a:r>
          </a:p>
          <a:p>
            <a:pPr lvl="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chemeClr val="tx1"/>
                </a:solidFill>
              </a:rPr>
              <a:t>морепродукты;</a:t>
            </a:r>
          </a:p>
          <a:p>
            <a:pPr lvl="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chemeClr val="tx1"/>
                </a:solidFill>
              </a:rPr>
              <a:t>куриная или говяжья печень;</a:t>
            </a:r>
          </a:p>
          <a:p>
            <a:pPr lvl="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chemeClr val="tx1"/>
                </a:solidFill>
              </a:rPr>
              <a:t>нежирная рыба или мясо;</a:t>
            </a:r>
          </a:p>
          <a:p>
            <a:pPr lvl="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chemeClr val="tx1"/>
                </a:solidFill>
              </a:rPr>
              <a:t>яйца;</a:t>
            </a:r>
          </a:p>
          <a:p>
            <a:pPr lvl="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chemeClr val="tx1"/>
                </a:solidFill>
              </a:rPr>
              <a:t>ржаной, цельно-зерновой или отрубной хлеб;</a:t>
            </a:r>
          </a:p>
          <a:p>
            <a:pPr lvl="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chemeClr val="tx1"/>
                </a:solidFill>
              </a:rPr>
              <a:t>натуральные несладкие соки, травяные настои, минеральная вода без газа, кисели, какао с молоком.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081475" y="757167"/>
            <a:ext cx="3403601" cy="25527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1138" y="4067032"/>
            <a:ext cx="4324277" cy="2538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7454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12000">
        <p15:prstTrans prst="airplane"/>
      </p:transition>
    </mc:Choice>
    <mc:Fallback>
      <p:transition spd="slow" advTm="1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2" descr="Шаблон презентации «Цветной дым» - скачать шаблон PowerPoint бесплатн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42754" y="591664"/>
            <a:ext cx="10006885" cy="1453998"/>
          </a:xfrm>
        </p:spPr>
        <p:txBody>
          <a:bodyPr>
            <a:normAutofit/>
          </a:bodyPr>
          <a:lstStyle/>
          <a:p>
            <a:pPr marL="45720" indent="0" algn="ctr">
              <a:lnSpc>
                <a:spcPct val="100000"/>
              </a:lnSpc>
              <a:buNone/>
            </a:pPr>
            <a:r>
              <a:rPr lang="ru-RU" sz="5400" dirty="0">
                <a:solidFill>
                  <a:schemeClr val="tx1"/>
                </a:solidFill>
              </a:rPr>
              <a:t>Здоровья Вам и Вашим детям!</a:t>
            </a:r>
          </a:p>
          <a:p>
            <a:pPr algn="ctr"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03"/>
          <a:stretch/>
        </p:blipFill>
        <p:spPr>
          <a:xfrm>
            <a:off x="4203511" y="1683348"/>
            <a:ext cx="5846240" cy="4669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663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10000">
        <p14:reveal dir="r"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Базис">
  <a:themeElements>
    <a:clrScheme name="Другая 4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01E569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Молочное стекло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1153</TotalTime>
  <Words>627</Words>
  <Application>Microsoft Office PowerPoint</Application>
  <PresentationFormat>Широкоэкранный</PresentationFormat>
  <Paragraphs>53</Paragraphs>
  <Slides>10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Corbel</vt:lpstr>
      <vt:lpstr>Symbol</vt:lpstr>
      <vt:lpstr>Times New Roman</vt:lpstr>
      <vt:lpstr>Wingdings</vt:lpstr>
      <vt:lpstr>Базис</vt:lpstr>
      <vt:lpstr>Муниципальное дошкольное образовательное учреждение  «Детский  сад 271 Краснооктябрьского района Волгограда»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дошкольное образовательное учреждение  «Детский  сад 271 Краснооктябрьского района Волгограда»</dc:title>
  <dc:creator>Ирина Пономарева</dc:creator>
  <cp:lastModifiedBy>Ирина Пономарева</cp:lastModifiedBy>
  <cp:revision>39</cp:revision>
  <dcterms:created xsi:type="dcterms:W3CDTF">2022-03-13T15:55:05Z</dcterms:created>
  <dcterms:modified xsi:type="dcterms:W3CDTF">2022-10-05T17:43:32Z</dcterms:modified>
</cp:coreProperties>
</file>